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674" r:id="rId2"/>
  </p:sldMasterIdLst>
  <p:notesMasterIdLst>
    <p:notesMasterId r:id="rId27"/>
  </p:notesMasterIdLst>
  <p:handoutMasterIdLst>
    <p:handoutMasterId r:id="rId28"/>
  </p:handoutMasterIdLst>
  <p:sldIdLst>
    <p:sldId id="260" r:id="rId3"/>
    <p:sldId id="262" r:id="rId4"/>
    <p:sldId id="292" r:id="rId5"/>
    <p:sldId id="261" r:id="rId6"/>
    <p:sldId id="289" r:id="rId7"/>
    <p:sldId id="293" r:id="rId8"/>
    <p:sldId id="290" r:id="rId9"/>
    <p:sldId id="294" r:id="rId10"/>
    <p:sldId id="266" r:id="rId11"/>
    <p:sldId id="274" r:id="rId12"/>
    <p:sldId id="270" r:id="rId13"/>
    <p:sldId id="272" r:id="rId14"/>
    <p:sldId id="282" r:id="rId15"/>
    <p:sldId id="284" r:id="rId16"/>
    <p:sldId id="283" r:id="rId17"/>
    <p:sldId id="271" r:id="rId18"/>
    <p:sldId id="285" r:id="rId19"/>
    <p:sldId id="286" r:id="rId20"/>
    <p:sldId id="295" r:id="rId21"/>
    <p:sldId id="277" r:id="rId22"/>
    <p:sldId id="288" r:id="rId23"/>
    <p:sldId id="291" r:id="rId24"/>
    <p:sldId id="296" r:id="rId25"/>
    <p:sldId id="287" r:id="rId26"/>
  </p:sldIdLst>
  <p:sldSz cx="9144000" cy="6858000" type="screen4x3"/>
  <p:notesSz cx="7099300" cy="10234613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  <p15:guide id="3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ban18" initials="uban18" lastIdx="1" clrIdx="0">
    <p:extLst>
      <p:ext uri="{19B8F6BF-5375-455C-9EA6-DF929625EA0E}">
        <p15:presenceInfo xmlns:p15="http://schemas.microsoft.com/office/powerpoint/2012/main" userId="uban18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FF99"/>
    <a:srgbClr val="A7AA34"/>
    <a:srgbClr val="006600"/>
    <a:srgbClr val="FFFF66"/>
    <a:srgbClr val="FFFF00"/>
    <a:srgbClr val="FF33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70423" autoAdjust="0"/>
  </p:normalViewPr>
  <p:slideViewPr>
    <p:cSldViewPr>
      <p:cViewPr varScale="1">
        <p:scale>
          <a:sx n="77" d="100"/>
          <a:sy n="77" d="100"/>
        </p:scale>
        <p:origin x="139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934" y="-114"/>
      </p:cViewPr>
      <p:guideLst>
        <p:guide orient="horz" pos="3224"/>
        <p:guide pos="2238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76363" cy="513508"/>
          </a:xfrm>
          <a:prstGeom prst="rect">
            <a:avLst/>
          </a:prstGeom>
        </p:spPr>
        <p:txBody>
          <a:bodyPr vert="horz" lIns="99066" tIns="49534" rIns="99066" bIns="49534" rtlCol="0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4021296" y="0"/>
            <a:ext cx="3076363" cy="513508"/>
          </a:xfrm>
          <a:prstGeom prst="rect">
            <a:avLst/>
          </a:prstGeom>
        </p:spPr>
        <p:txBody>
          <a:bodyPr vert="horz" lIns="99066" tIns="49534" rIns="99066" bIns="49534" rtlCol="0"/>
          <a:lstStyle>
            <a:lvl1pPr algn="r">
              <a:defRPr sz="1300"/>
            </a:lvl1pPr>
          </a:lstStyle>
          <a:p>
            <a:fld id="{BC4BA66E-2F77-487B-92C9-EE490E5FFFD3}" type="datetimeFigureOut">
              <a:rPr lang="es-ES" smtClean="0"/>
              <a:pPr/>
              <a:t>25/09/2015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2" y="9721108"/>
            <a:ext cx="3076363" cy="513507"/>
          </a:xfrm>
          <a:prstGeom prst="rect">
            <a:avLst/>
          </a:prstGeom>
        </p:spPr>
        <p:txBody>
          <a:bodyPr vert="horz" lIns="99066" tIns="49534" rIns="99066" bIns="49534" rtlCol="0" anchor="b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4021296" y="9721108"/>
            <a:ext cx="3076363" cy="513507"/>
          </a:xfrm>
          <a:prstGeom prst="rect">
            <a:avLst/>
          </a:prstGeom>
        </p:spPr>
        <p:txBody>
          <a:bodyPr vert="horz" lIns="99066" tIns="49534" rIns="99066" bIns="49534" rtlCol="0" anchor="b"/>
          <a:lstStyle>
            <a:lvl1pPr algn="r">
              <a:defRPr sz="1300"/>
            </a:lvl1pPr>
          </a:lstStyle>
          <a:p>
            <a:fld id="{B37778E1-2BA6-4F9E-A766-5105E345640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7868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4" rIns="99066" bIns="4953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 b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937" y="1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4" rIns="99066" bIns="4953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 b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574" y="4861442"/>
            <a:ext cx="5206153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4" rIns="99066" bIns="495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2883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4" rIns="99066" bIns="4953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 b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937" y="9722883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4" rIns="99066" bIns="4953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 b="0"/>
            </a:lvl1pPr>
          </a:lstStyle>
          <a:p>
            <a:pPr>
              <a:defRPr/>
            </a:pPr>
            <a:fld id="{303CD3E0-3304-46B8-ADFE-221CEF1E2DA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77660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17100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029370" y="0"/>
            <a:ext cx="5114925" cy="38369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237282" y="3888432"/>
            <a:ext cx="6624736" cy="4605576"/>
          </a:xfrm>
        </p:spPr>
        <p:txBody>
          <a:bodyPr/>
          <a:lstStyle/>
          <a:p>
            <a:pPr marL="0" indent="0" algn="just">
              <a:buFontTx/>
              <a:buNone/>
            </a:pPr>
            <a:endParaRPr lang="en-US" sz="1400" noProof="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65612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89410" y="220762"/>
            <a:ext cx="4104456" cy="3078979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237282" y="3461122"/>
            <a:ext cx="6862018" cy="5397664"/>
          </a:xfrm>
        </p:spPr>
        <p:txBody>
          <a:bodyPr/>
          <a:lstStyle/>
          <a:p>
            <a:pPr marL="0" indent="0" algn="just">
              <a:buFontTx/>
              <a:buNone/>
            </a:pPr>
            <a:endParaRPr lang="en-US" sz="1400" b="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5776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57362" y="292770"/>
            <a:ext cx="5114925" cy="38369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381298" y="4325218"/>
            <a:ext cx="6408712" cy="4605576"/>
          </a:xfrm>
        </p:spPr>
        <p:txBody>
          <a:bodyPr/>
          <a:lstStyle/>
          <a:p>
            <a:pPr lvl="0" algn="just"/>
            <a:endParaRPr lang="en-US" sz="1400" noProof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340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427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94590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52043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5609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51" indent="-185751">
              <a:buFontTx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16599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3866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51" indent="-185751" algn="just">
              <a:buFontTx/>
              <a:buNone/>
            </a:pPr>
            <a:endParaRPr lang="en-US" sz="1400" b="0" noProof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19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17722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51" indent="-185751" algn="just">
              <a:buFontTx/>
              <a:buChar char="-"/>
            </a:pPr>
            <a:endParaRPr lang="en-US" sz="1400" noProof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9009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51" marR="0" indent="-185751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400" b="0" noProof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43880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5" indent="-171435" algn="just">
              <a:buFontTx/>
              <a:buNone/>
            </a:pPr>
            <a:endParaRPr lang="en-US" sz="1400" noProof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67035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30499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>
              <a:buFontTx/>
              <a:buNone/>
            </a:pPr>
            <a:endParaRPr lang="en-US" baseline="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21134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7248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51" indent="-185751">
              <a:buFontTx/>
              <a:buChar char="-"/>
            </a:pPr>
            <a:endParaRPr lang="en-US" sz="1400" noProof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72333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381298" y="4757266"/>
            <a:ext cx="6480720" cy="4605576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5822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309290" y="4861442"/>
            <a:ext cx="6408712" cy="4605576"/>
          </a:xfrm>
        </p:spPr>
        <p:txBody>
          <a:bodyPr/>
          <a:lstStyle/>
          <a:p>
            <a:pPr marL="171435" indent="-171435">
              <a:buFontTx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22699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51" indent="-185751">
              <a:buFontTx/>
              <a:buNone/>
            </a:pPr>
            <a:endParaRPr lang="en-US" sz="1200" noProof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35377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noProof="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en-US" sz="1200" kern="1200" noProof="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862572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51" indent="-185751">
              <a:buFontTx/>
              <a:buNone/>
            </a:pPr>
            <a:endParaRPr lang="en-US" sz="1400" noProof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97705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01378" y="292770"/>
            <a:ext cx="5114925" cy="3836988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309290" y="4253210"/>
            <a:ext cx="6552728" cy="4605576"/>
          </a:xfrm>
        </p:spPr>
        <p:txBody>
          <a:bodyPr/>
          <a:lstStyle/>
          <a:p>
            <a:pPr marL="185751" indent="-185751" algn="just">
              <a:buFontTx/>
              <a:buNone/>
            </a:pPr>
            <a:endParaRPr lang="en-US" sz="1400" baseline="0" noProof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3CD3E0-3304-46B8-ADFE-221CEF1E2DA8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3198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75656" y="2130425"/>
            <a:ext cx="7344816" cy="1470025"/>
          </a:xfrm>
          <a:noFill/>
        </p:spPr>
        <p:txBody>
          <a:bodyPr/>
          <a:lstStyle>
            <a:lvl1pPr>
              <a:defRPr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051720" y="386104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pic>
        <p:nvPicPr>
          <p:cNvPr id="7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19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8014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932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08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69203-61A1-49F9-947B-75D4AB9F9D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0717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7954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8B5523-743E-48F5-BB67-EBA2C29DBF33}" type="datetimeFigureOut">
              <a:rPr lang="es-ES" smtClean="0"/>
              <a:pPr/>
              <a:t>25/09/2015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32FD56D-11EB-4FAB-B19E-F03D453AC65D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62122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8B5523-743E-48F5-BB67-EBA2C29DBF33}" type="datetimeFigureOut">
              <a:rPr lang="es-ES" smtClean="0"/>
              <a:pPr/>
              <a:t>25/09/2015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32FD56D-11EB-4FAB-B19E-F03D453AC65D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16516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8B5523-743E-48F5-BB67-EBA2C29DBF33}" type="datetimeFigureOut">
              <a:rPr lang="es-ES" smtClean="0"/>
              <a:pPr/>
              <a:t>25/09/2015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32FD56D-11EB-4FAB-B19E-F03D453AC65D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6151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1548000" y="2160000"/>
            <a:ext cx="7380000" cy="1440000"/>
          </a:xfrm>
          <a:prstGeom prst="rect">
            <a:avLst/>
          </a:prstGeom>
        </p:spPr>
        <p:txBody>
          <a:bodyPr lIns="0" tIns="0" rIns="0" bIns="0"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10"/>
          </p:nvPr>
        </p:nvSpPr>
        <p:spPr>
          <a:xfrm>
            <a:off x="3168000" y="5040000"/>
            <a:ext cx="5760000" cy="81789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spcBef>
                <a:spcPts val="0"/>
              </a:spcBef>
              <a:buNone/>
              <a:defRPr sz="1800" b="1" i="1">
                <a:solidFill>
                  <a:srgbClr val="89898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7 Marcador de texto"/>
          <p:cNvSpPr>
            <a:spLocks noGrp="1"/>
          </p:cNvSpPr>
          <p:nvPr>
            <p:ph type="body" sz="quarter" idx="11"/>
          </p:nvPr>
        </p:nvSpPr>
        <p:spPr>
          <a:xfrm>
            <a:off x="3168000" y="5940000"/>
            <a:ext cx="5760000" cy="252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None/>
              <a:defRPr sz="1800" b="1" i="1">
                <a:solidFill>
                  <a:srgbClr val="89898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2"/>
          </p:nvPr>
        </p:nvSpPr>
        <p:spPr>
          <a:xfrm>
            <a:off x="3168000" y="6408000"/>
            <a:ext cx="5760000" cy="144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192387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566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395536" y="6309320"/>
            <a:ext cx="5242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32FD56D-11EB-4FAB-B19E-F03D453AC65D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5256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graphicFrame>
        <p:nvGraphicFramePr>
          <p:cNvPr id="3" name="2 Tabla"/>
          <p:cNvGraphicFramePr>
            <a:graphicFrameLocks noGrp="1"/>
          </p:cNvGraphicFramePr>
          <p:nvPr userDrawn="1">
            <p:extLst/>
          </p:nvPr>
        </p:nvGraphicFramePr>
        <p:xfrm>
          <a:off x="827584" y="1268760"/>
          <a:ext cx="7776864" cy="2952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5760640"/>
              </a:tblGrid>
              <a:tr h="792088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008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395536" y="6309320"/>
            <a:ext cx="5242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32FD56D-11EB-4FAB-B19E-F03D453AC65D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6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395536" y="6309320"/>
            <a:ext cx="5242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32FD56D-11EB-4FAB-B19E-F03D453AC65D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674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5540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442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108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60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998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827584" y="188640"/>
            <a:ext cx="8064896" cy="70609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</a:t>
            </a:r>
            <a:r>
              <a:rPr lang="en-US" noProof="0" dirty="0" err="1" smtClean="0"/>
              <a:t>para</a:t>
            </a:r>
            <a:r>
              <a:rPr lang="en-US" noProof="0" dirty="0" smtClean="0"/>
              <a:t>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27584" y="1052736"/>
            <a:ext cx="8064896" cy="51125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  <a:p>
            <a:pPr lvl="1"/>
            <a:r>
              <a:rPr lang="en-US" noProof="0" dirty="0" smtClean="0"/>
              <a:t>Segundo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Tercer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3"/>
            <a:r>
              <a:rPr lang="en-US" noProof="0" dirty="0" smtClean="0"/>
              <a:t>Cuarto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11480" cy="2331720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6577920"/>
            <a:ext cx="4945380" cy="91440"/>
          </a:xfrm>
          <a:prstGeom prst="rect">
            <a:avLst/>
          </a:prstGeom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932040" y="6380881"/>
            <a:ext cx="3957638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sz="900" b="0" i="1" kern="1200" noProof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SDDS</a:t>
            </a:r>
            <a:r>
              <a:rPr lang="en-US" sz="900" b="0" i="1" kern="1200" baseline="0" noProof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 Plus : IMF new dissemination standard</a:t>
            </a:r>
          </a:p>
          <a:p>
            <a:pPr algn="r">
              <a:defRPr/>
            </a:pPr>
            <a:endParaRPr lang="en-US" sz="900" b="0" i="1" kern="1200" noProof="0" dirty="0" smtClean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395536" y="6309320"/>
            <a:ext cx="5242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32FD56D-11EB-4FAB-B19E-F03D453AC65D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519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hf hdr="0" ftr="0" dt="0"/>
  <p:txStyles>
    <p:titleStyle>
      <a:lvl1pPr algn="r" defTabSz="914400" rtl="0" eaLnBrk="1" latinLnBrk="0" hangingPunct="1">
        <a:spcBef>
          <a:spcPct val="0"/>
        </a:spcBef>
        <a:buNone/>
        <a:defRPr sz="3200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93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729" r:id="rId2"/>
    <p:sldLayoutId id="2147483730" r:id="rId3"/>
    <p:sldLayoutId id="2147483731" r:id="rId4"/>
    <p:sldLayoutId id="2147483732" r:id="rId5"/>
    <p:sldLayoutId id="214748373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e.es/en/fmi/nsdp_en.ht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e.es/dynt3/FMI/en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7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671588" y="1183279"/>
            <a:ext cx="7160616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3600" dirty="0" smtClean="0">
                <a:solidFill>
                  <a:srgbClr val="990000"/>
                </a:solidFill>
                <a:latin typeface="Univers" pitchFamily="34" charset="0"/>
              </a:rPr>
              <a:t>SDDS Plus: IMF new Standard for Data Dissemination</a:t>
            </a:r>
            <a:endParaRPr lang="en-US" sz="3600" dirty="0">
              <a:solidFill>
                <a:srgbClr val="990000"/>
              </a:solidFill>
              <a:latin typeface="Univers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663204" y="3489016"/>
            <a:ext cx="7085259" cy="133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pPr defTabSz="800100" eaLnBrk="1" fontAlgn="ctr" hangingPunct="1">
              <a:spcAft>
                <a:spcPct val="20000"/>
              </a:spcAft>
            </a:pPr>
            <a:r>
              <a:rPr lang="en-US" altLang="es-ES" sz="2400" dirty="0" smtClean="0">
                <a:latin typeface="Arial" charset="0"/>
              </a:rPr>
              <a:t>María Santana Álvarez</a:t>
            </a:r>
          </a:p>
          <a:p>
            <a:pPr defTabSz="800100" eaLnBrk="1" fontAlgn="ctr" hangingPunct="1">
              <a:spcAft>
                <a:spcPct val="20000"/>
              </a:spcAft>
            </a:pPr>
            <a:r>
              <a:rPr lang="en-US" altLang="es-ES" sz="2400" i="1" dirty="0" smtClean="0">
                <a:latin typeface="Arial" charset="0"/>
              </a:rPr>
              <a:t>Project Manager</a:t>
            </a:r>
          </a:p>
          <a:p>
            <a:pPr defTabSz="800100" eaLnBrk="1" fontAlgn="ctr" hangingPunct="1">
              <a:spcAft>
                <a:spcPct val="20000"/>
              </a:spcAft>
            </a:pPr>
            <a:r>
              <a:rPr lang="en-US" altLang="es-ES" sz="2400" i="1" dirty="0" smtClean="0">
                <a:latin typeface="Arial" charset="0"/>
              </a:rPr>
              <a:t>Directorate of Statistical Dissemination, INE</a:t>
            </a:r>
            <a:endParaRPr lang="en-US" altLang="es-ES" sz="2400" i="1" dirty="0">
              <a:latin typeface="Arial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443832" y="5661248"/>
            <a:ext cx="7599362" cy="622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10" tIns="40005" rIns="80010" bIns="40005">
            <a:spAutoFit/>
          </a:bodyPr>
          <a:lstStyle/>
          <a:p>
            <a:pPr algn="r" defTabSz="800100" eaLnBrk="1" fontAlgn="ctr" hangingPunct="1">
              <a:spcAft>
                <a:spcPct val="20000"/>
              </a:spcAft>
            </a:pPr>
            <a:r>
              <a:rPr lang="en-US" altLang="es-ES" sz="1600" i="1" dirty="0">
                <a:latin typeface="Arial" charset="0"/>
              </a:rPr>
              <a:t>SDMX Global Conference 2015 </a:t>
            </a:r>
          </a:p>
          <a:p>
            <a:pPr algn="r" defTabSz="800100" eaLnBrk="1" fontAlgn="ctr" hangingPunct="1">
              <a:spcAft>
                <a:spcPct val="20000"/>
              </a:spcAft>
            </a:pPr>
            <a:r>
              <a:rPr lang="en-US" altLang="es-ES" sz="1600" i="1" dirty="0">
                <a:latin typeface="Arial" charset="0"/>
              </a:rPr>
              <a:t>United Nations Conference Centre, </a:t>
            </a:r>
            <a:r>
              <a:rPr lang="en-US" altLang="es-ES" sz="1600" i="1" dirty="0" smtClean="0">
                <a:latin typeface="Arial" charset="0"/>
              </a:rPr>
              <a:t>Bangkok. September 28-30</a:t>
            </a:r>
            <a:r>
              <a:rPr lang="de-DE" altLang="es-ES" sz="1600" i="1" dirty="0" smtClean="0">
                <a:latin typeface="Arial" charset="0"/>
              </a:rPr>
              <a:t>, 2015</a:t>
            </a:r>
            <a:endParaRPr lang="en-US" altLang="es-ES" sz="16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Challenge 1</a:t>
            </a:r>
            <a:br>
              <a:rPr lang="en-US" sz="2800" b="1" dirty="0" smtClean="0"/>
            </a:br>
            <a:r>
              <a:rPr lang="en-US" sz="2800" b="1" dirty="0" smtClean="0"/>
              <a:t>Adapting Tempus 3 to SDMX</a:t>
            </a:r>
            <a:endParaRPr lang="en-US" sz="2800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965262" y="1792014"/>
            <a:ext cx="2066925" cy="2179638"/>
          </a:xfrm>
          <a:prstGeom prst="can">
            <a:avLst>
              <a:gd name="adj" fmla="val 26363"/>
            </a:avLst>
          </a:prstGeom>
          <a:solidFill>
            <a:schemeClr val="accent1"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sz="1800"/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sz="1800"/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sz="1800"/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sz="1800"/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965262" y="1863452"/>
            <a:ext cx="2035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000" dirty="0"/>
              <a:t> </a:t>
            </a:r>
            <a:r>
              <a:rPr lang="es-ES" sz="2000" dirty="0">
                <a:solidFill>
                  <a:srgbClr val="002060"/>
                </a:solidFill>
                <a:latin typeface="+mn-lt"/>
              </a:rPr>
              <a:t>TEMPUS 3</a:t>
            </a:r>
            <a:endParaRPr lang="en-US" sz="20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Text Box 26"/>
          <p:cNvSpPr txBox="1">
            <a:spLocks noChangeArrowheads="1"/>
          </p:cNvSpPr>
          <p:nvPr/>
        </p:nvSpPr>
        <p:spPr bwMode="auto">
          <a:xfrm>
            <a:off x="965262" y="2708800"/>
            <a:ext cx="20351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000" dirty="0" smtClean="0">
                <a:solidFill>
                  <a:srgbClr val="002060"/>
                </a:solidFill>
                <a:latin typeface="+mn-lt"/>
              </a:rPr>
              <a:t>TIME</a:t>
            </a:r>
            <a:r>
              <a:rPr lang="es-ES" sz="2000" b="1" dirty="0" smtClean="0"/>
              <a:t>  </a:t>
            </a:r>
            <a:r>
              <a:rPr lang="es-ES" sz="2000" dirty="0" smtClean="0">
                <a:solidFill>
                  <a:srgbClr val="002060"/>
                </a:solidFill>
                <a:latin typeface="+mn-lt"/>
              </a:rPr>
              <a:t>SERIES</a:t>
            </a:r>
            <a:endParaRPr lang="en-US" sz="2000" dirty="0">
              <a:solidFill>
                <a:srgbClr val="002060"/>
              </a:solidFill>
              <a:latin typeface="+mn-lt"/>
            </a:endParaRPr>
          </a:p>
        </p:txBody>
      </p:sp>
      <p:grpSp>
        <p:nvGrpSpPr>
          <p:cNvPr id="8" name="25 Grupo"/>
          <p:cNvGrpSpPr>
            <a:grpSpLocks/>
          </p:cNvGrpSpPr>
          <p:nvPr/>
        </p:nvGrpSpPr>
        <p:grpSpPr bwMode="auto">
          <a:xfrm>
            <a:off x="555867" y="5284877"/>
            <a:ext cx="2873718" cy="783979"/>
            <a:chOff x="2428572" y="6917996"/>
            <a:chExt cx="1014397" cy="641377"/>
          </a:xfrm>
        </p:grpSpPr>
        <p:sp>
          <p:nvSpPr>
            <p:cNvPr id="9" name="23 Elipse"/>
            <p:cNvSpPr/>
            <p:nvPr/>
          </p:nvSpPr>
          <p:spPr>
            <a:xfrm>
              <a:off x="2428572" y="6917996"/>
              <a:ext cx="1007424" cy="64137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10" name="24 CuadroTexto"/>
            <p:cNvSpPr txBox="1">
              <a:spLocks noChangeArrowheads="1"/>
            </p:cNvSpPr>
            <p:nvPr/>
          </p:nvSpPr>
          <p:spPr bwMode="auto">
            <a:xfrm>
              <a:off x="2503667" y="7075018"/>
              <a:ext cx="939302" cy="327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sz="2000" dirty="0" smtClean="0">
                  <a:solidFill>
                    <a:srgbClr val="002060"/>
                  </a:solidFill>
                  <a:latin typeface="+mn-lt"/>
                </a:rPr>
                <a:t>TEMPUS 3 </a:t>
              </a:r>
              <a:r>
                <a:rPr lang="es-ES" sz="2000" dirty="0">
                  <a:solidFill>
                    <a:srgbClr val="002060"/>
                  </a:solidFill>
                  <a:latin typeface="+mn-lt"/>
                </a:rPr>
                <a:t>METADATA</a:t>
              </a:r>
            </a:p>
          </p:txBody>
        </p:sp>
      </p:grpSp>
      <p:grpSp>
        <p:nvGrpSpPr>
          <p:cNvPr id="12" name="25 Grupo"/>
          <p:cNvGrpSpPr>
            <a:grpSpLocks/>
          </p:cNvGrpSpPr>
          <p:nvPr/>
        </p:nvGrpSpPr>
        <p:grpSpPr bwMode="auto">
          <a:xfrm>
            <a:off x="6540109" y="2375350"/>
            <a:ext cx="2087563" cy="649287"/>
            <a:chOff x="3851920" y="5445224"/>
            <a:chExt cx="1296144" cy="648072"/>
          </a:xfrm>
        </p:grpSpPr>
        <p:sp>
          <p:nvSpPr>
            <p:cNvPr id="13" name="23 Elipse"/>
            <p:cNvSpPr/>
            <p:nvPr/>
          </p:nvSpPr>
          <p:spPr>
            <a:xfrm>
              <a:off x="3851920" y="5445224"/>
              <a:ext cx="1296144" cy="64807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14" name="24 CuadroTexto"/>
            <p:cNvSpPr txBox="1">
              <a:spLocks noChangeArrowheads="1"/>
            </p:cNvSpPr>
            <p:nvPr/>
          </p:nvSpPr>
          <p:spPr bwMode="auto">
            <a:xfrm>
              <a:off x="4067780" y="5589416"/>
              <a:ext cx="864424" cy="353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sz="1700" dirty="0" smtClean="0">
                  <a:solidFill>
                    <a:srgbClr val="002060"/>
                  </a:solidFill>
                  <a:latin typeface="+mn-lt"/>
                </a:rPr>
                <a:t>ECOFIN DSD</a:t>
              </a:r>
              <a:endParaRPr lang="es-ES" sz="1700" dirty="0">
                <a:solidFill>
                  <a:srgbClr val="002060"/>
                </a:solidFill>
                <a:latin typeface="+mn-lt"/>
              </a:endParaRPr>
            </a:p>
          </p:txBody>
        </p:sp>
      </p:grpSp>
      <p:grpSp>
        <p:nvGrpSpPr>
          <p:cNvPr id="16" name="25 Grupo"/>
          <p:cNvGrpSpPr>
            <a:grpSpLocks/>
          </p:cNvGrpSpPr>
          <p:nvPr/>
        </p:nvGrpSpPr>
        <p:grpSpPr bwMode="auto">
          <a:xfrm>
            <a:off x="4572000" y="3081886"/>
            <a:ext cx="2447925" cy="649287"/>
            <a:chOff x="4525628" y="4384360"/>
            <a:chExt cx="1296144" cy="648072"/>
          </a:xfrm>
        </p:grpSpPr>
        <p:sp>
          <p:nvSpPr>
            <p:cNvPr id="17" name="23 Elipse"/>
            <p:cNvSpPr/>
            <p:nvPr/>
          </p:nvSpPr>
          <p:spPr>
            <a:xfrm>
              <a:off x="4525628" y="4384360"/>
              <a:ext cx="1296144" cy="64807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18" name="24 CuadroTexto"/>
            <p:cNvSpPr txBox="1">
              <a:spLocks noChangeArrowheads="1"/>
            </p:cNvSpPr>
            <p:nvPr/>
          </p:nvSpPr>
          <p:spPr bwMode="auto">
            <a:xfrm>
              <a:off x="4765078" y="4536292"/>
              <a:ext cx="864096" cy="350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sz="1700" b="1" dirty="0">
                  <a:latin typeface="Calibri" pitchFamily="34" charset="0"/>
                </a:rPr>
                <a:t> </a:t>
              </a:r>
              <a:r>
                <a:rPr lang="es-ES" sz="1700" dirty="0" smtClean="0">
                  <a:solidFill>
                    <a:srgbClr val="002060"/>
                  </a:solidFill>
                  <a:latin typeface="+mn-lt"/>
                </a:rPr>
                <a:t>NA_MAIN DSD</a:t>
              </a:r>
              <a:endParaRPr lang="es-ES" sz="1700" dirty="0">
                <a:solidFill>
                  <a:srgbClr val="002060"/>
                </a:solidFill>
                <a:latin typeface="+mn-lt"/>
              </a:endParaRPr>
            </a:p>
          </p:txBody>
        </p:sp>
      </p:grpSp>
      <p:grpSp>
        <p:nvGrpSpPr>
          <p:cNvPr id="20" name="25 Grupo"/>
          <p:cNvGrpSpPr>
            <a:grpSpLocks/>
          </p:cNvGrpSpPr>
          <p:nvPr/>
        </p:nvGrpSpPr>
        <p:grpSpPr bwMode="auto">
          <a:xfrm>
            <a:off x="4463666" y="4949937"/>
            <a:ext cx="2017713" cy="649287"/>
            <a:chOff x="2608773" y="5570822"/>
            <a:chExt cx="1296144" cy="648072"/>
          </a:xfrm>
        </p:grpSpPr>
        <p:sp>
          <p:nvSpPr>
            <p:cNvPr id="21" name="23 Elipse"/>
            <p:cNvSpPr/>
            <p:nvPr/>
          </p:nvSpPr>
          <p:spPr>
            <a:xfrm>
              <a:off x="2608773" y="5570822"/>
              <a:ext cx="1296144" cy="64807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22" name="24 CuadroTexto"/>
            <p:cNvSpPr txBox="1">
              <a:spLocks noChangeArrowheads="1"/>
            </p:cNvSpPr>
            <p:nvPr/>
          </p:nvSpPr>
          <p:spPr bwMode="auto">
            <a:xfrm>
              <a:off x="2923115" y="5719767"/>
              <a:ext cx="667460" cy="350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sz="1700" dirty="0" smtClean="0">
                  <a:solidFill>
                    <a:srgbClr val="002060"/>
                  </a:solidFill>
                  <a:latin typeface="+mn-lt"/>
                </a:rPr>
                <a:t>BOP DSD</a:t>
              </a:r>
              <a:endParaRPr lang="es-ES" sz="1700" dirty="0">
                <a:solidFill>
                  <a:srgbClr val="002060"/>
                </a:solidFill>
                <a:latin typeface="+mn-lt"/>
              </a:endParaRPr>
            </a:p>
          </p:txBody>
        </p:sp>
      </p:grpSp>
      <p:grpSp>
        <p:nvGrpSpPr>
          <p:cNvPr id="24" name="25 Grupo"/>
          <p:cNvGrpSpPr>
            <a:grpSpLocks/>
          </p:cNvGrpSpPr>
          <p:nvPr/>
        </p:nvGrpSpPr>
        <p:grpSpPr bwMode="auto">
          <a:xfrm>
            <a:off x="6305781" y="4091183"/>
            <a:ext cx="2447925" cy="649288"/>
            <a:chOff x="4887727" y="5437328"/>
            <a:chExt cx="1296144" cy="648072"/>
          </a:xfrm>
        </p:grpSpPr>
        <p:sp>
          <p:nvSpPr>
            <p:cNvPr id="25" name="23 Elipse"/>
            <p:cNvSpPr/>
            <p:nvPr/>
          </p:nvSpPr>
          <p:spPr>
            <a:xfrm>
              <a:off x="4887727" y="5437328"/>
              <a:ext cx="1296144" cy="64807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26" name="24 CuadroTexto"/>
            <p:cNvSpPr txBox="1">
              <a:spLocks noChangeArrowheads="1"/>
            </p:cNvSpPr>
            <p:nvPr/>
          </p:nvSpPr>
          <p:spPr bwMode="auto">
            <a:xfrm>
              <a:off x="5136774" y="5586274"/>
              <a:ext cx="864096" cy="350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sz="1700" b="1" dirty="0">
                  <a:latin typeface="Calibri" pitchFamily="34" charset="0"/>
                </a:rPr>
                <a:t>  </a:t>
              </a:r>
              <a:r>
                <a:rPr lang="es-ES" sz="1700" dirty="0" smtClean="0">
                  <a:solidFill>
                    <a:srgbClr val="002060"/>
                  </a:solidFill>
                  <a:latin typeface="+mn-lt"/>
                </a:rPr>
                <a:t>NA_SEC DSD</a:t>
              </a:r>
              <a:endParaRPr lang="es-ES" sz="1700" dirty="0">
                <a:solidFill>
                  <a:srgbClr val="002060"/>
                </a:solidFill>
                <a:latin typeface="+mn-lt"/>
              </a:endParaRPr>
            </a:p>
          </p:txBody>
        </p:sp>
      </p:grpSp>
      <p:cxnSp>
        <p:nvCxnSpPr>
          <p:cNvPr id="35" name="Conector recto de flecha 34"/>
          <p:cNvCxnSpPr>
            <a:stCxn id="4" idx="3"/>
            <a:endCxn id="9" idx="0"/>
          </p:cNvCxnSpPr>
          <p:nvPr/>
        </p:nvCxnSpPr>
        <p:spPr>
          <a:xfrm flipH="1">
            <a:off x="1982849" y="3971652"/>
            <a:ext cx="15876" cy="13132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ángulo 36"/>
          <p:cNvSpPr/>
          <p:nvPr/>
        </p:nvSpPr>
        <p:spPr>
          <a:xfrm>
            <a:off x="4270224" y="1340768"/>
            <a:ext cx="4622256" cy="49685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CuadroTexto 37"/>
          <p:cNvSpPr txBox="1"/>
          <p:nvPr/>
        </p:nvSpPr>
        <p:spPr>
          <a:xfrm>
            <a:off x="5141986" y="1538669"/>
            <a:ext cx="302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Adapting Tempus 3</a:t>
            </a:r>
            <a:endParaRPr lang="en-US" sz="2800" dirty="0">
              <a:solidFill>
                <a:srgbClr val="002060"/>
              </a:solidFill>
              <a:latin typeface="+mn-lt"/>
            </a:endParaRPr>
          </a:p>
        </p:txBody>
      </p:sp>
      <p:cxnSp>
        <p:nvCxnSpPr>
          <p:cNvPr id="39" name="Conector recto de flecha 38"/>
          <p:cNvCxnSpPr/>
          <p:nvPr/>
        </p:nvCxnSpPr>
        <p:spPr>
          <a:xfrm flipV="1">
            <a:off x="3063937" y="2940718"/>
            <a:ext cx="1206287" cy="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24 CuadroTexto"/>
          <p:cNvSpPr txBox="1">
            <a:spLocks noChangeArrowheads="1"/>
          </p:cNvSpPr>
          <p:nvPr/>
        </p:nvSpPr>
        <p:spPr bwMode="auto">
          <a:xfrm>
            <a:off x="7255139" y="5676867"/>
            <a:ext cx="1345142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700" b="1" dirty="0">
                <a:latin typeface="Calibri" pitchFamily="34" charset="0"/>
              </a:rPr>
              <a:t>  </a:t>
            </a:r>
            <a:r>
              <a:rPr lang="es-ES" sz="1700" dirty="0" smtClean="0">
                <a:solidFill>
                  <a:srgbClr val="002060"/>
                </a:solidFill>
                <a:latin typeface="+mn-lt"/>
              </a:rPr>
              <a:t>…</a:t>
            </a:r>
            <a:endParaRPr lang="es-ES" sz="17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4" name="23 Elipse"/>
          <p:cNvSpPr/>
          <p:nvPr/>
        </p:nvSpPr>
        <p:spPr bwMode="auto">
          <a:xfrm>
            <a:off x="6520886" y="5527642"/>
            <a:ext cx="2017713" cy="6492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800"/>
          </a:p>
        </p:txBody>
      </p:sp>
    </p:spTree>
    <p:extLst>
      <p:ext uri="{BB962C8B-B14F-4D97-AF65-F5344CB8AC3E}">
        <p14:creationId xmlns:p14="http://schemas.microsoft.com/office/powerpoint/2010/main" val="5297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Challenge 2</a:t>
            </a:r>
            <a:br>
              <a:rPr lang="en-US" sz="2800" b="1" dirty="0" smtClean="0"/>
            </a:br>
            <a:r>
              <a:rPr lang="en-US" sz="2800" b="1" dirty="0" smtClean="0"/>
              <a:t>Building data transmission systems</a:t>
            </a:r>
            <a:endParaRPr lang="en-US" sz="2800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4" name="CuadroTexto 3"/>
          <p:cNvSpPr txBox="1"/>
          <p:nvPr/>
        </p:nvSpPr>
        <p:spPr>
          <a:xfrm>
            <a:off x="919825" y="1052736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Data storage into Tempus 3</a:t>
            </a:r>
            <a:endParaRPr lang="en-US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187624" y="1837755"/>
            <a:ext cx="676875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INE’s indicators. Habitual storage procedures of INE statistical results</a:t>
            </a:r>
          </a:p>
          <a:p>
            <a:endParaRPr lang="en-US" sz="2800" dirty="0" smtClean="0">
              <a:solidFill>
                <a:srgbClr val="002060"/>
              </a:solidFill>
              <a:latin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Other institutions’ indicators </a:t>
            </a:r>
          </a:p>
          <a:p>
            <a:pPr marL="914400" lvl="1" indent="-457200">
              <a:buFontTx/>
              <a:buChar char="-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Banco de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España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: EDITRAN</a:t>
            </a:r>
          </a:p>
          <a:p>
            <a:pPr marL="914400" lvl="1" indent="-457200">
              <a:buFontTx/>
              <a:buChar char="-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IGAE y AEAT: redSara that enables the connection to a platform 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1043608" y="5373216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Advantages: Security and feedback</a:t>
            </a:r>
            <a:endParaRPr lang="en-US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691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Challenge 3</a:t>
            </a:r>
            <a:br>
              <a:rPr lang="en-US" sz="2800" b="1" dirty="0" smtClean="0"/>
            </a:br>
            <a:r>
              <a:rPr lang="en-US" sz="2800" b="1" dirty="0" smtClean="0"/>
              <a:t>Dissemination: NSDP and SDMX Web </a:t>
            </a:r>
            <a:r>
              <a:rPr lang="en-US" sz="2800" b="1" dirty="0"/>
              <a:t>S</a:t>
            </a:r>
            <a:r>
              <a:rPr lang="en-US" sz="2800" b="1" dirty="0" smtClean="0"/>
              <a:t>ervice</a:t>
            </a:r>
            <a:endParaRPr lang="en-US" sz="2800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4" name="CuadroTexto 3"/>
          <p:cNvSpPr txBox="1"/>
          <p:nvPr/>
        </p:nvSpPr>
        <p:spPr>
          <a:xfrm>
            <a:off x="827584" y="982627"/>
            <a:ext cx="77768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US" sz="3300" dirty="0" smtClean="0">
                <a:solidFill>
                  <a:srgbClr val="002060"/>
                </a:solidFill>
                <a:latin typeface="+mn-lt"/>
              </a:rPr>
              <a:t>NSDP according to SDDS Plus requirements</a:t>
            </a:r>
            <a:endParaRPr lang="en-US" sz="33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5" name="Imagen 4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1224" y="1516437"/>
            <a:ext cx="8549584" cy="482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05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Challenge 3</a:t>
            </a:r>
            <a:br>
              <a:rPr lang="en-US" sz="2800" b="1" dirty="0" smtClean="0"/>
            </a:br>
            <a:r>
              <a:rPr lang="en-US" sz="2800" b="1" dirty="0" smtClean="0"/>
              <a:t>Dissemination: NSDP y SDMX web service</a:t>
            </a:r>
            <a:endParaRPr lang="en-US" sz="2800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4" name="CuadroTexto 3"/>
          <p:cNvSpPr txBox="1"/>
          <p:nvPr/>
        </p:nvSpPr>
        <p:spPr>
          <a:xfrm>
            <a:off x="827584" y="1060422"/>
            <a:ext cx="22322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s-ES" sz="3300" dirty="0" smtClean="0">
                <a:solidFill>
                  <a:srgbClr val="002060"/>
                </a:solidFill>
                <a:latin typeface="+mn-lt"/>
              </a:rPr>
              <a:t>SDMX v2.1.</a:t>
            </a:r>
            <a:endParaRPr lang="es-ES" sz="33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470" y="1803047"/>
            <a:ext cx="8573091" cy="422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02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Challenge 3</a:t>
            </a:r>
            <a:br>
              <a:rPr lang="en-US" sz="2800" b="1" dirty="0" smtClean="0"/>
            </a:br>
            <a:r>
              <a:rPr lang="en-US" sz="2800" b="1" dirty="0" smtClean="0"/>
              <a:t>Dissemination: NSDP y SDMX web service</a:t>
            </a:r>
            <a:endParaRPr lang="en-US" sz="2800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4" name="CuadroTexto 3"/>
          <p:cNvSpPr txBox="1"/>
          <p:nvPr/>
        </p:nvSpPr>
        <p:spPr>
          <a:xfrm>
            <a:off x="755576" y="928735"/>
            <a:ext cx="81369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US" sz="3200" dirty="0" smtClean="0">
                <a:solidFill>
                  <a:srgbClr val="002060"/>
                </a:solidFill>
                <a:latin typeface="+mn-lt"/>
              </a:rPr>
              <a:t>NSDP user-friendly version</a:t>
            </a:r>
            <a:endParaRPr lang="en-US" sz="32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7" name="Imagen 6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8872" y="1528899"/>
            <a:ext cx="7920880" cy="4749981"/>
          </a:xfrm>
          <a:prstGeom prst="rect">
            <a:avLst/>
          </a:prstGeom>
        </p:spPr>
      </p:pic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768468"/>
              </p:ext>
            </p:extLst>
          </p:nvPr>
        </p:nvGraphicFramePr>
        <p:xfrm>
          <a:off x="6292725" y="4320768"/>
          <a:ext cx="2232248" cy="98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124"/>
                <a:gridCol w="11161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2014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 smtClean="0"/>
                        <a:t>2015</a:t>
                      </a:r>
                    </a:p>
                    <a:p>
                      <a:pPr algn="ctr"/>
                      <a:r>
                        <a:rPr lang="es-ES" sz="1600" dirty="0" smtClean="0"/>
                        <a:t>(JAN-AUG)</a:t>
                      </a:r>
                      <a:endParaRPr lang="es-E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69,627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44,664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Rectángulo redondeado 12"/>
          <p:cNvSpPr/>
          <p:nvPr/>
        </p:nvSpPr>
        <p:spPr>
          <a:xfrm>
            <a:off x="6228184" y="4293096"/>
            <a:ext cx="2376264" cy="1080120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90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Challenge 3</a:t>
            </a:r>
            <a:br>
              <a:rPr lang="en-US" sz="2800" b="1" dirty="0" smtClean="0"/>
            </a:br>
            <a:r>
              <a:rPr lang="en-US" sz="2800" b="1" dirty="0" smtClean="0"/>
              <a:t>Dissemination: NSDP y SDMX web service</a:t>
            </a:r>
            <a:endParaRPr lang="en-US" sz="2800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4" name="CuadroTexto 3"/>
          <p:cNvSpPr txBox="1"/>
          <p:nvPr/>
        </p:nvSpPr>
        <p:spPr>
          <a:xfrm>
            <a:off x="827584" y="982627"/>
            <a:ext cx="77768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US" sz="3300" dirty="0" smtClean="0">
                <a:solidFill>
                  <a:srgbClr val="002060"/>
                </a:solidFill>
                <a:latin typeface="+mn-lt"/>
              </a:rPr>
              <a:t>NSDP</a:t>
            </a:r>
            <a:r>
              <a:rPr lang="en-US" sz="3300" dirty="0" smtClean="0">
                <a:solidFill>
                  <a:srgbClr val="002060"/>
                </a:solidFill>
              </a:rPr>
              <a:t> </a:t>
            </a:r>
            <a:r>
              <a:rPr lang="en-US" sz="3300" dirty="0" smtClean="0">
                <a:solidFill>
                  <a:srgbClr val="002060"/>
                </a:solidFill>
                <a:latin typeface="+mn-lt"/>
              </a:rPr>
              <a:t>user-friendly version</a:t>
            </a:r>
            <a:endParaRPr lang="en-US" sz="33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682393"/>
            <a:ext cx="8044663" cy="456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Challenge 4</a:t>
            </a:r>
            <a:br>
              <a:rPr lang="en-US" sz="2800" b="1" dirty="0" smtClean="0"/>
            </a:br>
            <a:r>
              <a:rPr lang="en-US" sz="2800" b="1" dirty="0" smtClean="0"/>
              <a:t>Registering and notifying automatically</a:t>
            </a:r>
            <a:endParaRPr lang="en-US" sz="2800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4" name="CuadroTexto 3"/>
          <p:cNvSpPr txBox="1"/>
          <p:nvPr/>
        </p:nvSpPr>
        <p:spPr>
          <a:xfrm>
            <a:off x="827584" y="1491191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s-ES" dirty="0" smtClean="0">
                <a:solidFill>
                  <a:srgbClr val="002060"/>
                </a:solidFill>
                <a:latin typeface="+mn-lt"/>
              </a:rPr>
              <a:t>NSDP </a:t>
            </a:r>
            <a:r>
              <a:rPr lang="en-US" dirty="0" smtClean="0">
                <a:solidFill>
                  <a:srgbClr val="002060"/>
                </a:solidFill>
                <a:latin typeface="+mn-lt"/>
              </a:rPr>
              <a:t>Registry</a:t>
            </a:r>
            <a:r>
              <a:rPr lang="es-ES" dirty="0" smtClean="0">
                <a:solidFill>
                  <a:srgbClr val="002060"/>
                </a:solidFill>
                <a:latin typeface="+mn-lt"/>
              </a:rPr>
              <a:t>: IMF </a:t>
            </a:r>
            <a:endParaRPr lang="es-ES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188003" y="2773735"/>
            <a:ext cx="7416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Registry: to inform IMF of the URL where each data category are       Web Service. </a:t>
            </a:r>
          </a:p>
          <a:p>
            <a:endParaRPr lang="en-US" sz="2800" dirty="0" smtClean="0">
              <a:solidFill>
                <a:srgbClr val="002060"/>
              </a:solidFill>
              <a:latin typeface="+mn-lt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Validation of indicators. </a:t>
            </a:r>
          </a:p>
          <a:p>
            <a:pPr marL="914400" lvl="1" indent="-457200">
              <a:buFontTx/>
              <a:buChar char="-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SDMX codes</a:t>
            </a:r>
          </a:p>
          <a:p>
            <a:pPr marL="914400" lvl="1" indent="-457200">
              <a:buFontTx/>
              <a:buChar char="-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Data set</a:t>
            </a:r>
          </a:p>
        </p:txBody>
      </p:sp>
      <p:sp>
        <p:nvSpPr>
          <p:cNvPr id="6" name="Flecha derecha 5"/>
          <p:cNvSpPr/>
          <p:nvPr/>
        </p:nvSpPr>
        <p:spPr>
          <a:xfrm>
            <a:off x="5220072" y="3356992"/>
            <a:ext cx="36004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8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Challenge 4</a:t>
            </a:r>
            <a:br>
              <a:rPr lang="en-US" sz="2800" b="1" dirty="0" smtClean="0"/>
            </a:br>
            <a:r>
              <a:rPr lang="en-US" sz="2800" b="1" dirty="0" smtClean="0"/>
              <a:t>Registering and notifying automatically</a:t>
            </a:r>
            <a:endParaRPr lang="en-US" sz="2800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17</a:t>
            </a:fld>
            <a:endParaRPr lang="en-GB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882" y="992925"/>
            <a:ext cx="6102299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79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Challenge 4</a:t>
            </a:r>
            <a:br>
              <a:rPr lang="en-US" sz="2800" b="1" dirty="0" smtClean="0"/>
            </a:br>
            <a:r>
              <a:rPr lang="en-US" sz="2800" b="1" dirty="0" smtClean="0"/>
              <a:t>Registering and notifying automatically</a:t>
            </a:r>
            <a:endParaRPr lang="en-US" sz="2800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6" name="CuadroTexto 5"/>
          <p:cNvSpPr txBox="1"/>
          <p:nvPr/>
        </p:nvSpPr>
        <p:spPr>
          <a:xfrm>
            <a:off x="827584" y="1124744"/>
            <a:ext cx="81369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US" sz="3700" dirty="0" smtClean="0">
                <a:solidFill>
                  <a:srgbClr val="002060"/>
                </a:solidFill>
                <a:latin typeface="+mn-lt"/>
              </a:rPr>
              <a:t>Notification – new available data </a:t>
            </a:r>
            <a:r>
              <a:rPr lang="en-US" sz="3700" dirty="0" err="1" smtClean="0">
                <a:solidFill>
                  <a:srgbClr val="002060"/>
                </a:solidFill>
                <a:latin typeface="+mn-lt"/>
              </a:rPr>
              <a:t>disponibles</a:t>
            </a:r>
            <a:endParaRPr lang="en-US" sz="37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8947" y="1786464"/>
            <a:ext cx="79343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91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Overview</a:t>
            </a:r>
            <a:endParaRPr lang="en-US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4" name="CuadroTexto 3"/>
          <p:cNvSpPr txBox="1"/>
          <p:nvPr/>
        </p:nvSpPr>
        <p:spPr>
          <a:xfrm>
            <a:off x="1115616" y="1863087"/>
            <a:ext cx="61926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From SDDS to SDDS Plus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chemeClr val="bg1">
                  <a:lumMod val="85000"/>
                </a:schemeClr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INE’s Coordinator Role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chemeClr val="bg1">
                  <a:lumMod val="85000"/>
                </a:schemeClr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Technical Challenges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Conclusions</a:t>
            </a:r>
            <a:endParaRPr lang="en-US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373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Overview</a:t>
            </a:r>
            <a:endParaRPr lang="en-US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4" name="CuadroTexto 3"/>
          <p:cNvSpPr txBox="1"/>
          <p:nvPr/>
        </p:nvSpPr>
        <p:spPr>
          <a:xfrm>
            <a:off x="1115616" y="1863087"/>
            <a:ext cx="61926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From SDDS to SDDS Plus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INE’s Coordinator Role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Technical Challenges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Conclusions</a:t>
            </a:r>
            <a:endParaRPr lang="en-US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211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Conclusion</a:t>
            </a:r>
            <a:endParaRPr lang="en-US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5" name="Marcador de contenido 2"/>
          <p:cNvSpPr txBox="1">
            <a:spLocks/>
          </p:cNvSpPr>
          <p:nvPr/>
        </p:nvSpPr>
        <p:spPr>
          <a:xfrm>
            <a:off x="1025606" y="1471244"/>
            <a:ext cx="1368152" cy="57606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" sz="4000" dirty="0" smtClean="0"/>
              <a:t>SDDS</a:t>
            </a:r>
          </a:p>
          <a:p>
            <a:pPr fontAlgn="auto">
              <a:spcAft>
                <a:spcPts val="0"/>
              </a:spcAft>
            </a:pPr>
            <a:endParaRPr lang="es-ES" dirty="0" smtClean="0"/>
          </a:p>
          <a:p>
            <a:pPr fontAlgn="auto">
              <a:spcAft>
                <a:spcPts val="0"/>
              </a:spcAft>
            </a:pPr>
            <a:endParaRPr lang="es-ES" dirty="0"/>
          </a:p>
        </p:txBody>
      </p:sp>
      <p:sp>
        <p:nvSpPr>
          <p:cNvPr id="6" name="Marcador de contenido 2"/>
          <p:cNvSpPr txBox="1">
            <a:spLocks/>
          </p:cNvSpPr>
          <p:nvPr/>
        </p:nvSpPr>
        <p:spPr>
          <a:xfrm>
            <a:off x="556089" y="3543113"/>
            <a:ext cx="2541911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" sz="4000" dirty="0"/>
              <a:t>SDDS</a:t>
            </a:r>
            <a:r>
              <a:rPr lang="es-ES" b="0" dirty="0" smtClean="0"/>
              <a:t> </a:t>
            </a:r>
            <a:r>
              <a:rPr lang="es-ES" sz="4000" dirty="0"/>
              <a:t>Plus</a:t>
            </a:r>
          </a:p>
          <a:p>
            <a:pPr fontAlgn="auto">
              <a:spcAft>
                <a:spcPts val="0"/>
              </a:spcAft>
            </a:pPr>
            <a:endParaRPr lang="es-ES" b="0" dirty="0" smtClean="0"/>
          </a:p>
          <a:p>
            <a:pPr fontAlgn="auto">
              <a:spcAft>
                <a:spcPts val="0"/>
              </a:spcAft>
            </a:pPr>
            <a:endParaRPr lang="es-ES" b="0" dirty="0"/>
          </a:p>
        </p:txBody>
      </p:sp>
      <p:sp>
        <p:nvSpPr>
          <p:cNvPr id="7" name="Flecha derecha 6"/>
          <p:cNvSpPr/>
          <p:nvPr/>
        </p:nvSpPr>
        <p:spPr>
          <a:xfrm rot="5400000">
            <a:off x="1121042" y="2539103"/>
            <a:ext cx="1152128" cy="54006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Elipse 7"/>
          <p:cNvSpPr/>
          <p:nvPr/>
        </p:nvSpPr>
        <p:spPr>
          <a:xfrm>
            <a:off x="537608" y="3506224"/>
            <a:ext cx="2318996" cy="792677"/>
          </a:xfrm>
          <a:prstGeom prst="ellipse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9" name="Conector recto de flecha 8"/>
          <p:cNvCxnSpPr>
            <a:endCxn id="11" idx="1"/>
          </p:cNvCxnSpPr>
          <p:nvPr/>
        </p:nvCxnSpPr>
        <p:spPr>
          <a:xfrm flipV="1">
            <a:off x="2816613" y="2971363"/>
            <a:ext cx="1576764" cy="811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/>
          <p:cNvCxnSpPr/>
          <p:nvPr/>
        </p:nvCxnSpPr>
        <p:spPr>
          <a:xfrm>
            <a:off x="2824902" y="3998719"/>
            <a:ext cx="1600944" cy="4462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/>
          <p:cNvSpPr txBox="1"/>
          <p:nvPr/>
        </p:nvSpPr>
        <p:spPr>
          <a:xfrm>
            <a:off x="4393377" y="2709753"/>
            <a:ext cx="1996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solidFill>
                  <a:srgbClr val="002060"/>
                </a:solidFill>
                <a:latin typeface="+mn-lt"/>
              </a:rPr>
              <a:t>CONTENT</a:t>
            </a:r>
            <a:endParaRPr lang="es-ES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401666" y="4221843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solidFill>
                  <a:srgbClr val="002060"/>
                </a:solidFill>
                <a:latin typeface="+mn-lt"/>
              </a:rPr>
              <a:t>  WAY</a:t>
            </a:r>
          </a:p>
        </p:txBody>
      </p:sp>
      <p:sp>
        <p:nvSpPr>
          <p:cNvPr id="14" name="Abrir llave 13"/>
          <p:cNvSpPr/>
          <p:nvPr/>
        </p:nvSpPr>
        <p:spPr>
          <a:xfrm>
            <a:off x="5446693" y="4027687"/>
            <a:ext cx="219915" cy="8952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/>
          <p:cNvSpPr txBox="1"/>
          <p:nvPr/>
        </p:nvSpPr>
        <p:spPr>
          <a:xfrm>
            <a:off x="5791360" y="4445918"/>
            <a:ext cx="2572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Automation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5791360" y="3938519"/>
            <a:ext cx="1667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solidFill>
                  <a:srgbClr val="002060"/>
                </a:solidFill>
                <a:latin typeface="+mn-lt"/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129613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Conclusion</a:t>
            </a:r>
            <a:endParaRPr lang="en-U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21</a:t>
            </a:fld>
            <a:endParaRPr lang="en-GB" dirty="0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3994960" y="3068960"/>
            <a:ext cx="1792652" cy="1511602"/>
          </a:xfrm>
          <a:prstGeom prst="can">
            <a:avLst>
              <a:gd name="adj" fmla="val 26363"/>
            </a:avLst>
          </a:prstGeom>
          <a:solidFill>
            <a:schemeClr val="accent1"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sz="1800" dirty="0">
              <a:solidFill>
                <a:schemeClr val="lt1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sz="1800" dirty="0">
              <a:solidFill>
                <a:schemeClr val="lt1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sz="1800" dirty="0">
              <a:solidFill>
                <a:schemeClr val="lt1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ES" sz="1800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4161591" y="3068960"/>
            <a:ext cx="14242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" sz="2000" dirty="0"/>
              <a:t> </a:t>
            </a:r>
            <a:r>
              <a:rPr lang="es-ES" sz="2000" dirty="0">
                <a:solidFill>
                  <a:srgbClr val="002060"/>
                </a:solidFill>
                <a:latin typeface="+mn-lt"/>
              </a:rPr>
              <a:t>TEMPUS 3</a:t>
            </a:r>
            <a:endParaRPr lang="en-US" sz="2000" dirty="0">
              <a:solidFill>
                <a:srgbClr val="002060"/>
              </a:solidFill>
              <a:latin typeface="+mn-lt"/>
            </a:endParaRPr>
          </a:p>
        </p:txBody>
      </p:sp>
      <p:grpSp>
        <p:nvGrpSpPr>
          <p:cNvPr id="7" name="25 Grupo"/>
          <p:cNvGrpSpPr>
            <a:grpSpLocks/>
          </p:cNvGrpSpPr>
          <p:nvPr/>
        </p:nvGrpSpPr>
        <p:grpSpPr bwMode="auto">
          <a:xfrm>
            <a:off x="1288307" y="2939570"/>
            <a:ext cx="1296143" cy="531884"/>
            <a:chOff x="2296348" y="4577886"/>
            <a:chExt cx="653768" cy="641377"/>
          </a:xfrm>
        </p:grpSpPr>
        <p:sp>
          <p:nvSpPr>
            <p:cNvPr id="8" name="23 Elipse"/>
            <p:cNvSpPr/>
            <p:nvPr/>
          </p:nvSpPr>
          <p:spPr>
            <a:xfrm>
              <a:off x="2296348" y="4577886"/>
              <a:ext cx="653768" cy="64137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9" name="24 CuadroTexto"/>
            <p:cNvSpPr txBox="1">
              <a:spLocks noChangeArrowheads="1"/>
            </p:cNvSpPr>
            <p:nvPr/>
          </p:nvSpPr>
          <p:spPr bwMode="auto">
            <a:xfrm>
              <a:off x="2329422" y="4657336"/>
              <a:ext cx="587620" cy="482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sz="2000" dirty="0" smtClean="0">
                  <a:solidFill>
                    <a:srgbClr val="002060"/>
                  </a:solidFill>
                  <a:latin typeface="+mn-lt"/>
                </a:rPr>
                <a:t>EDITRAN</a:t>
              </a:r>
              <a:endParaRPr lang="es-ES" sz="2000" dirty="0">
                <a:solidFill>
                  <a:srgbClr val="002060"/>
                </a:solidFill>
                <a:latin typeface="+mn-lt"/>
              </a:endParaRPr>
            </a:p>
          </p:txBody>
        </p:sp>
      </p:grpSp>
      <p:cxnSp>
        <p:nvCxnSpPr>
          <p:cNvPr id="15" name="Conector recto de flecha 14"/>
          <p:cNvCxnSpPr>
            <a:stCxn id="8" idx="6"/>
          </p:cNvCxnSpPr>
          <p:nvPr/>
        </p:nvCxnSpPr>
        <p:spPr>
          <a:xfrm>
            <a:off x="2584450" y="3205512"/>
            <a:ext cx="1411486" cy="4395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25 Grupo"/>
          <p:cNvGrpSpPr>
            <a:grpSpLocks/>
          </p:cNvGrpSpPr>
          <p:nvPr/>
        </p:nvGrpSpPr>
        <p:grpSpPr bwMode="auto">
          <a:xfrm>
            <a:off x="1288307" y="3631208"/>
            <a:ext cx="1601752" cy="531884"/>
            <a:chOff x="2296348" y="4577886"/>
            <a:chExt cx="807916" cy="641377"/>
          </a:xfrm>
        </p:grpSpPr>
        <p:sp>
          <p:nvSpPr>
            <p:cNvPr id="19" name="23 Elipse"/>
            <p:cNvSpPr/>
            <p:nvPr/>
          </p:nvSpPr>
          <p:spPr>
            <a:xfrm>
              <a:off x="2296348" y="4577886"/>
              <a:ext cx="653768" cy="64137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20" name="24 CuadroTexto"/>
            <p:cNvSpPr txBox="1">
              <a:spLocks noChangeArrowheads="1"/>
            </p:cNvSpPr>
            <p:nvPr/>
          </p:nvSpPr>
          <p:spPr bwMode="auto">
            <a:xfrm>
              <a:off x="2374608" y="4657336"/>
              <a:ext cx="729656" cy="482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sz="2000" dirty="0" err="1" smtClean="0">
                  <a:solidFill>
                    <a:srgbClr val="002060"/>
                  </a:solidFill>
                  <a:latin typeface="+mn-lt"/>
                </a:rPr>
                <a:t>redSara</a:t>
              </a:r>
              <a:endParaRPr lang="es-ES" sz="2000" dirty="0">
                <a:solidFill>
                  <a:srgbClr val="002060"/>
                </a:solidFill>
                <a:latin typeface="+mn-lt"/>
              </a:endParaRPr>
            </a:p>
          </p:txBody>
        </p:sp>
      </p:grpSp>
      <p:cxnSp>
        <p:nvCxnSpPr>
          <p:cNvPr id="21" name="Conector recto de flecha 20"/>
          <p:cNvCxnSpPr>
            <a:stCxn id="19" idx="6"/>
          </p:cNvCxnSpPr>
          <p:nvPr/>
        </p:nvCxnSpPr>
        <p:spPr>
          <a:xfrm>
            <a:off x="2584449" y="3897150"/>
            <a:ext cx="1411487" cy="359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25 Grupo"/>
          <p:cNvGrpSpPr>
            <a:grpSpLocks/>
          </p:cNvGrpSpPr>
          <p:nvPr/>
        </p:nvGrpSpPr>
        <p:grpSpPr bwMode="auto">
          <a:xfrm>
            <a:off x="1288307" y="4356633"/>
            <a:ext cx="1320156" cy="531884"/>
            <a:chOff x="2296348" y="4577886"/>
            <a:chExt cx="665880" cy="641377"/>
          </a:xfrm>
        </p:grpSpPr>
        <p:sp>
          <p:nvSpPr>
            <p:cNvPr id="23" name="23 Elipse"/>
            <p:cNvSpPr/>
            <p:nvPr/>
          </p:nvSpPr>
          <p:spPr>
            <a:xfrm>
              <a:off x="2296348" y="4577886"/>
              <a:ext cx="653768" cy="64137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24" name="24 CuadroTexto"/>
            <p:cNvSpPr txBox="1">
              <a:spLocks noChangeArrowheads="1"/>
            </p:cNvSpPr>
            <p:nvPr/>
          </p:nvSpPr>
          <p:spPr bwMode="auto">
            <a:xfrm>
              <a:off x="2374608" y="4624919"/>
              <a:ext cx="587620" cy="482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sz="2000" dirty="0" err="1" smtClean="0">
                  <a:solidFill>
                    <a:srgbClr val="002060"/>
                  </a:solidFill>
                  <a:latin typeface="+mn-lt"/>
                </a:rPr>
                <a:t>GestST</a:t>
              </a:r>
              <a:endParaRPr lang="es-ES" sz="2000" dirty="0">
                <a:solidFill>
                  <a:srgbClr val="002060"/>
                </a:solidFill>
                <a:latin typeface="+mn-lt"/>
              </a:endParaRPr>
            </a:p>
          </p:txBody>
        </p:sp>
      </p:grpSp>
      <p:cxnSp>
        <p:nvCxnSpPr>
          <p:cNvPr id="25" name="Conector recto de flecha 24"/>
          <p:cNvCxnSpPr>
            <a:stCxn id="23" idx="6"/>
          </p:cNvCxnSpPr>
          <p:nvPr/>
        </p:nvCxnSpPr>
        <p:spPr>
          <a:xfrm flipV="1">
            <a:off x="2584450" y="4221088"/>
            <a:ext cx="1411486" cy="4014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25 Grupo"/>
          <p:cNvGrpSpPr>
            <a:grpSpLocks/>
          </p:cNvGrpSpPr>
          <p:nvPr/>
        </p:nvGrpSpPr>
        <p:grpSpPr bwMode="auto">
          <a:xfrm>
            <a:off x="6932753" y="2931887"/>
            <a:ext cx="2029381" cy="1817173"/>
            <a:chOff x="2296348" y="4577886"/>
            <a:chExt cx="830279" cy="2166138"/>
          </a:xfrm>
        </p:grpSpPr>
        <p:sp>
          <p:nvSpPr>
            <p:cNvPr id="34" name="23 Elipse"/>
            <p:cNvSpPr/>
            <p:nvPr/>
          </p:nvSpPr>
          <p:spPr>
            <a:xfrm>
              <a:off x="2296348" y="4577886"/>
              <a:ext cx="653768" cy="64137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35" name="24 CuadroTexto"/>
            <p:cNvSpPr txBox="1">
              <a:spLocks noChangeArrowheads="1"/>
            </p:cNvSpPr>
            <p:nvPr/>
          </p:nvSpPr>
          <p:spPr bwMode="auto">
            <a:xfrm>
              <a:off x="2346477" y="6267078"/>
              <a:ext cx="780150" cy="476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sz="2000" dirty="0" smtClean="0">
                  <a:solidFill>
                    <a:srgbClr val="002060"/>
                  </a:solidFill>
                  <a:latin typeface="+mn-lt"/>
                </a:rPr>
                <a:t>WS – NSDP</a:t>
              </a:r>
            </a:p>
          </p:txBody>
        </p:sp>
      </p:grpSp>
      <p:cxnSp>
        <p:nvCxnSpPr>
          <p:cNvPr id="36" name="Conector recto de flecha 35"/>
          <p:cNvCxnSpPr>
            <a:endCxn id="44" idx="2"/>
          </p:cNvCxnSpPr>
          <p:nvPr/>
        </p:nvCxnSpPr>
        <p:spPr>
          <a:xfrm>
            <a:off x="5830748" y="4155408"/>
            <a:ext cx="1078164" cy="3814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25 Grupo"/>
          <p:cNvGrpSpPr>
            <a:grpSpLocks/>
          </p:cNvGrpSpPr>
          <p:nvPr/>
        </p:nvGrpSpPr>
        <p:grpSpPr bwMode="auto">
          <a:xfrm>
            <a:off x="6908912" y="2995454"/>
            <a:ext cx="2021902" cy="1810398"/>
            <a:chOff x="2296348" y="3061201"/>
            <a:chExt cx="827219" cy="2158062"/>
          </a:xfrm>
        </p:grpSpPr>
        <p:sp>
          <p:nvSpPr>
            <p:cNvPr id="44" name="23 Elipse"/>
            <p:cNvSpPr/>
            <p:nvPr/>
          </p:nvSpPr>
          <p:spPr>
            <a:xfrm>
              <a:off x="2296348" y="4577886"/>
              <a:ext cx="653768" cy="64137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45" name="24 CuadroTexto"/>
            <p:cNvSpPr txBox="1">
              <a:spLocks noChangeArrowheads="1"/>
            </p:cNvSpPr>
            <p:nvPr/>
          </p:nvSpPr>
          <p:spPr bwMode="auto">
            <a:xfrm>
              <a:off x="2343417" y="3061201"/>
              <a:ext cx="780150" cy="482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sz="2000" dirty="0" smtClean="0">
                  <a:solidFill>
                    <a:srgbClr val="002060"/>
                  </a:solidFill>
                  <a:latin typeface="+mn-lt"/>
                </a:rPr>
                <a:t>IMF </a:t>
              </a:r>
              <a:r>
                <a:rPr lang="en-US" sz="2000" dirty="0" smtClean="0">
                  <a:solidFill>
                    <a:srgbClr val="002060"/>
                  </a:solidFill>
                  <a:latin typeface="+mn-lt"/>
                </a:rPr>
                <a:t>Registry</a:t>
              </a:r>
            </a:p>
          </p:txBody>
        </p:sp>
      </p:grpSp>
      <p:cxnSp>
        <p:nvCxnSpPr>
          <p:cNvPr id="26" name="Conector recto de flecha 25"/>
          <p:cNvCxnSpPr>
            <a:endCxn id="34" idx="2"/>
          </p:cNvCxnSpPr>
          <p:nvPr/>
        </p:nvCxnSpPr>
        <p:spPr>
          <a:xfrm flipV="1">
            <a:off x="5809832" y="3200913"/>
            <a:ext cx="1122921" cy="347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ángulo 26"/>
          <p:cNvSpPr/>
          <p:nvPr/>
        </p:nvSpPr>
        <p:spPr>
          <a:xfrm>
            <a:off x="941759" y="2411585"/>
            <a:ext cx="2116153" cy="29711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ángulo 27"/>
          <p:cNvSpPr/>
          <p:nvPr/>
        </p:nvSpPr>
        <p:spPr>
          <a:xfrm>
            <a:off x="6637421" y="2403901"/>
            <a:ext cx="2090430" cy="29711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Marcador de contenido 2"/>
          <p:cNvSpPr txBox="1">
            <a:spLocks/>
          </p:cNvSpPr>
          <p:nvPr/>
        </p:nvSpPr>
        <p:spPr>
          <a:xfrm>
            <a:off x="1260348" y="1574912"/>
            <a:ext cx="1767980" cy="57606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" sz="4000" dirty="0" smtClean="0"/>
              <a:t>INPUT</a:t>
            </a:r>
          </a:p>
          <a:p>
            <a:pPr fontAlgn="auto">
              <a:spcAft>
                <a:spcPts val="0"/>
              </a:spcAft>
            </a:pPr>
            <a:endParaRPr lang="es-ES" b="0" dirty="0" smtClean="0"/>
          </a:p>
          <a:p>
            <a:pPr fontAlgn="auto">
              <a:spcAft>
                <a:spcPts val="0"/>
              </a:spcAft>
            </a:pPr>
            <a:endParaRPr lang="es-ES" b="0" dirty="0"/>
          </a:p>
        </p:txBody>
      </p:sp>
      <p:sp>
        <p:nvSpPr>
          <p:cNvPr id="32" name="Marcador de contenido 2"/>
          <p:cNvSpPr txBox="1">
            <a:spLocks/>
          </p:cNvSpPr>
          <p:nvPr/>
        </p:nvSpPr>
        <p:spPr>
          <a:xfrm>
            <a:off x="6716060" y="1573861"/>
            <a:ext cx="2031336" cy="57606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" sz="4000" dirty="0" smtClean="0"/>
              <a:t>OUTPUT</a:t>
            </a:r>
          </a:p>
          <a:p>
            <a:pPr fontAlgn="auto">
              <a:spcAft>
                <a:spcPts val="0"/>
              </a:spcAft>
            </a:pPr>
            <a:endParaRPr lang="es-ES" b="0" dirty="0" smtClean="0"/>
          </a:p>
          <a:p>
            <a:pPr fontAlgn="auto">
              <a:spcAft>
                <a:spcPts val="0"/>
              </a:spcAft>
            </a:pPr>
            <a:endParaRPr lang="es-ES" b="0" dirty="0"/>
          </a:p>
        </p:txBody>
      </p:sp>
    </p:spTree>
    <p:extLst>
      <p:ext uri="{BB962C8B-B14F-4D97-AF65-F5344CB8AC3E}">
        <p14:creationId xmlns:p14="http://schemas.microsoft.com/office/powerpoint/2010/main" val="15242275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Conclusion</a:t>
            </a:r>
            <a:endParaRPr lang="en-U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/>
              <a:t>SDDS Plus deadline: 2019. All data categories</a:t>
            </a:r>
          </a:p>
          <a:p>
            <a:endParaRPr lang="en-US" sz="1000" b="1" dirty="0" smtClean="0"/>
          </a:p>
          <a:p>
            <a:r>
              <a:rPr lang="en-US" sz="2800" b="1" dirty="0" smtClean="0"/>
              <a:t>First wave: mid-</a:t>
            </a:r>
            <a:r>
              <a:rPr lang="en-US" sz="2800" b="1" dirty="0" err="1" smtClean="0"/>
              <a:t>Februay</a:t>
            </a:r>
            <a:r>
              <a:rPr lang="en-US" sz="2800" b="1" dirty="0" smtClean="0"/>
              <a:t> 2015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Adherents countries: France, Germany, Italy, the Netherlands, the Philippines, Portugal, Spain, Sweden and the United States.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Data categories: at least 5 of 9. </a:t>
            </a:r>
          </a:p>
          <a:p>
            <a:endParaRPr lang="en-US" sz="1000" b="1" dirty="0" smtClean="0"/>
          </a:p>
          <a:p>
            <a:r>
              <a:rPr lang="en-US" sz="2800" b="1" dirty="0" smtClean="0"/>
              <a:t>13</a:t>
            </a:r>
            <a:r>
              <a:rPr lang="en-US" sz="2800" b="1" baseline="30000" dirty="0" smtClean="0"/>
              <a:t>th</a:t>
            </a:r>
            <a:r>
              <a:rPr lang="en-US" sz="2800" b="1" dirty="0" smtClean="0"/>
              <a:t> February 2015: </a:t>
            </a:r>
            <a:r>
              <a:rPr lang="en-US" sz="2800" dirty="0" smtClean="0"/>
              <a:t>Spain adheres to the SDDS Plus</a:t>
            </a:r>
          </a:p>
          <a:p>
            <a:r>
              <a:rPr lang="en-US" sz="2800" dirty="0" smtClean="0"/>
              <a:t>with 8 new data categories and uses Web Services to disseminate them in SDMX format.  </a:t>
            </a:r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6367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Conclusion</a:t>
            </a:r>
            <a:endParaRPr lang="en-U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27584" y="404664"/>
            <a:ext cx="8064896" cy="5112568"/>
          </a:xfrm>
        </p:spPr>
        <p:txBody>
          <a:bodyPr/>
          <a:lstStyle/>
          <a:p>
            <a:endParaRPr lang="en-US" sz="1500" b="1" dirty="0" smtClean="0"/>
          </a:p>
          <a:p>
            <a:r>
              <a:rPr lang="en-US" sz="4000" b="1" dirty="0" smtClean="0"/>
              <a:t>Use of SDMX: Benefits</a:t>
            </a:r>
          </a:p>
          <a:p>
            <a:r>
              <a:rPr lang="en-US" b="1" dirty="0" smtClean="0"/>
              <a:t>Producers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To improve the exchanges systems.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To minimize the interchange errors.</a:t>
            </a:r>
          </a:p>
          <a:p>
            <a:r>
              <a:rPr lang="en-US" b="1" dirty="0" smtClean="0"/>
              <a:t>Users</a:t>
            </a:r>
            <a:endParaRPr lang="en-US" b="1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To ease the comparisons between  different countries.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No possibility </a:t>
            </a:r>
            <a:r>
              <a:rPr lang="en-US" dirty="0"/>
              <a:t>of </a:t>
            </a:r>
            <a:r>
              <a:rPr lang="en-US" dirty="0" smtClean="0"/>
              <a:t>misunderstanding.</a:t>
            </a:r>
          </a:p>
          <a:p>
            <a:r>
              <a:rPr lang="en-US" b="1" dirty="0" smtClean="0"/>
              <a:t>IMF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To minimize </a:t>
            </a:r>
            <a:r>
              <a:rPr lang="en-US" dirty="0"/>
              <a:t>the reporting burden and the cost of observance.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548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907704" y="2420888"/>
            <a:ext cx="6624736" cy="1470025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/>
              <a:t>Thank you!</a:t>
            </a:r>
            <a:endParaRPr lang="en-US" sz="6000" dirty="0"/>
          </a:p>
        </p:txBody>
      </p:sp>
      <p:sp>
        <p:nvSpPr>
          <p:cNvPr id="3" name="CuadroTexto 2"/>
          <p:cNvSpPr txBox="1"/>
          <p:nvPr/>
        </p:nvSpPr>
        <p:spPr>
          <a:xfrm>
            <a:off x="4355976" y="5589240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solidFill>
                  <a:srgbClr val="002060"/>
                </a:solidFill>
                <a:latin typeface="+mn-lt"/>
              </a:rPr>
              <a:t>maria.santana.alvarez@ine.es</a:t>
            </a:r>
          </a:p>
        </p:txBody>
      </p:sp>
    </p:spTree>
    <p:extLst>
      <p:ext uri="{BB962C8B-B14F-4D97-AF65-F5344CB8AC3E}">
        <p14:creationId xmlns:p14="http://schemas.microsoft.com/office/powerpoint/2010/main" val="117750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Overview</a:t>
            </a:r>
            <a:endParaRPr lang="en-US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4" name="CuadroTexto 3"/>
          <p:cNvSpPr txBox="1"/>
          <p:nvPr/>
        </p:nvSpPr>
        <p:spPr>
          <a:xfrm>
            <a:off x="1115616" y="1863087"/>
            <a:ext cx="61926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From SDDS to SDDS Plus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INE’s Coordinator Role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chemeClr val="bg1">
                  <a:lumMod val="85000"/>
                </a:schemeClr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Technical Challenges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chemeClr val="bg1">
                  <a:lumMod val="85000"/>
                </a:schemeClr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Conclusions</a:t>
            </a:r>
            <a:endParaRPr lang="en-US" dirty="0">
              <a:solidFill>
                <a:schemeClr val="bg1">
                  <a:lumMod val="8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683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From</a:t>
            </a:r>
            <a:r>
              <a:rPr lang="es-ES" b="1" dirty="0" smtClean="0"/>
              <a:t> SDDS to SDDS Plus</a:t>
            </a:r>
            <a:endParaRPr lang="es-ES" b="1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14" name="CuadroTexto 13"/>
          <p:cNvSpPr txBox="1"/>
          <p:nvPr/>
        </p:nvSpPr>
        <p:spPr>
          <a:xfrm>
            <a:off x="1043608" y="1282563"/>
            <a:ext cx="7776864" cy="4684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5715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Financial crises 1990s: information deficiencies</a:t>
            </a:r>
          </a:p>
          <a:p>
            <a:pPr marL="0" lvl="1"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en-US" sz="5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The IMF launched </a:t>
            </a:r>
            <a:r>
              <a:rPr lang="en-US" sz="2800" u="sng" dirty="0" smtClean="0">
                <a:solidFill>
                  <a:srgbClr val="002060"/>
                </a:solidFill>
                <a:latin typeface="+mn-lt"/>
              </a:rPr>
              <a:t>SDDS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to complete the information gaps.</a:t>
            </a:r>
          </a:p>
          <a:p>
            <a:pPr marL="0" lvl="1"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en-US" sz="5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Purpose: to gather in a common frame (NSDP) the convenient data organized on categories.</a:t>
            </a:r>
          </a:p>
          <a:p>
            <a:pPr marL="0" lvl="1"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en-US" sz="5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Crises 2008: reconsider the disseminated information.</a:t>
            </a:r>
          </a:p>
          <a:p>
            <a:pPr marL="0" lvl="1"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en-US" sz="5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u="sng" dirty="0" smtClean="0">
                <a:solidFill>
                  <a:srgbClr val="002060"/>
                </a:solidFill>
                <a:latin typeface="+mn-lt"/>
              </a:rPr>
              <a:t>SDDS Plus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: included 9 new categories and determined SDMX as dissemination format.</a:t>
            </a:r>
            <a:endParaRPr lang="en-US" sz="28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527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From SDDS to SDDS Plus</a:t>
            </a:r>
            <a:endParaRPr lang="en-U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44912" y="1085646"/>
            <a:ext cx="1368152" cy="576064"/>
          </a:xfrm>
        </p:spPr>
        <p:txBody>
          <a:bodyPr/>
          <a:lstStyle/>
          <a:p>
            <a:r>
              <a:rPr lang="es-ES" sz="4000" dirty="0" smtClean="0"/>
              <a:t>SDDS</a:t>
            </a:r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5" name="Marcador de contenido 2"/>
          <p:cNvSpPr txBox="1">
            <a:spLocks/>
          </p:cNvSpPr>
          <p:nvPr/>
        </p:nvSpPr>
        <p:spPr>
          <a:xfrm>
            <a:off x="558033" y="3177857"/>
            <a:ext cx="2541911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" sz="4000" dirty="0"/>
              <a:t>SDDS</a:t>
            </a:r>
            <a:r>
              <a:rPr lang="es-ES" b="0" dirty="0" smtClean="0"/>
              <a:t> </a:t>
            </a:r>
            <a:r>
              <a:rPr lang="es-ES" sz="4000" dirty="0"/>
              <a:t>Plus</a:t>
            </a:r>
          </a:p>
          <a:p>
            <a:pPr fontAlgn="auto">
              <a:spcAft>
                <a:spcPts val="0"/>
              </a:spcAft>
            </a:pPr>
            <a:endParaRPr lang="es-ES" b="0" dirty="0" smtClean="0"/>
          </a:p>
          <a:p>
            <a:pPr fontAlgn="auto">
              <a:spcAft>
                <a:spcPts val="0"/>
              </a:spcAft>
            </a:pPr>
            <a:endParaRPr lang="es-ES" b="0" dirty="0"/>
          </a:p>
        </p:txBody>
      </p:sp>
      <p:sp>
        <p:nvSpPr>
          <p:cNvPr id="8" name="Flecha derecha 7"/>
          <p:cNvSpPr/>
          <p:nvPr/>
        </p:nvSpPr>
        <p:spPr>
          <a:xfrm rot="5400000">
            <a:off x="1104487" y="2052669"/>
            <a:ext cx="1152128" cy="54006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Elipse 8"/>
          <p:cNvSpPr/>
          <p:nvPr/>
        </p:nvSpPr>
        <p:spPr>
          <a:xfrm>
            <a:off x="539552" y="3140968"/>
            <a:ext cx="2318996" cy="792677"/>
          </a:xfrm>
          <a:prstGeom prst="ellipse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cxnSp>
        <p:nvCxnSpPr>
          <p:cNvPr id="11" name="Conector recto de flecha 10"/>
          <p:cNvCxnSpPr>
            <a:endCxn id="15" idx="1"/>
          </p:cNvCxnSpPr>
          <p:nvPr/>
        </p:nvCxnSpPr>
        <p:spPr>
          <a:xfrm flipV="1">
            <a:off x="2786791" y="2548288"/>
            <a:ext cx="1705370" cy="8426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de flecha 11"/>
          <p:cNvCxnSpPr/>
          <p:nvPr/>
        </p:nvCxnSpPr>
        <p:spPr>
          <a:xfrm>
            <a:off x="2771217" y="3684868"/>
            <a:ext cx="1704198" cy="6707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adroTexto 14"/>
          <p:cNvSpPr txBox="1"/>
          <p:nvPr/>
        </p:nvSpPr>
        <p:spPr>
          <a:xfrm>
            <a:off x="4492161" y="2071234"/>
            <a:ext cx="36549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Additional information </a:t>
            </a:r>
            <a:br>
              <a:rPr lang="en-US" sz="2800" dirty="0" smtClean="0">
                <a:solidFill>
                  <a:srgbClr val="002060"/>
                </a:solidFill>
                <a:latin typeface="+mn-lt"/>
              </a:rPr>
            </a:b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9 new data categories</a:t>
            </a:r>
            <a:endParaRPr lang="en-US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4356587" y="3829787"/>
            <a:ext cx="432181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 New way of dissemination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New NSDP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SDMX</a:t>
            </a:r>
          </a:p>
          <a:p>
            <a:pPr algn="ctr"/>
            <a:r>
              <a:rPr lang="en-US" sz="3000" u="sng" dirty="0" smtClean="0">
                <a:solidFill>
                  <a:srgbClr val="002060"/>
                </a:solidFill>
                <a:latin typeface="+mj-lt"/>
              </a:rPr>
              <a:t>Technical challenges</a:t>
            </a:r>
            <a:endParaRPr lang="en-US" sz="3000" u="sng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76860" y="3996439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+mn-lt"/>
              </a:rPr>
              <a:t>Requirements</a:t>
            </a:r>
          </a:p>
        </p:txBody>
      </p:sp>
    </p:spTree>
    <p:extLst>
      <p:ext uri="{BB962C8B-B14F-4D97-AF65-F5344CB8AC3E}">
        <p14:creationId xmlns:p14="http://schemas.microsoft.com/office/powerpoint/2010/main" val="212489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Overview</a:t>
            </a:r>
            <a:endParaRPr lang="en-US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4" name="CuadroTexto 3"/>
          <p:cNvSpPr txBox="1"/>
          <p:nvPr/>
        </p:nvSpPr>
        <p:spPr>
          <a:xfrm>
            <a:off x="1115616" y="1863087"/>
            <a:ext cx="61926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From SDDS to SDDS Plus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INE’s Coordinator Role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Technical Challenges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chemeClr val="bg1">
                  <a:lumMod val="85000"/>
                </a:schemeClr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Conclusions</a:t>
            </a:r>
            <a:endParaRPr lang="en-US" dirty="0">
              <a:solidFill>
                <a:schemeClr val="bg1">
                  <a:lumMod val="8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155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indent="-571500" algn="r" eaLnBrk="1" hangingPunct="1">
              <a:spcBef>
                <a:spcPct val="20000"/>
              </a:spcBef>
            </a:pPr>
            <a:r>
              <a:rPr lang="es-ES" sz="3200" b="1" kern="1200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INE’s</a:t>
            </a:r>
            <a:r>
              <a:rPr lang="es-ES" sz="3200" b="1" kern="12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ES" sz="3200" b="1" kern="1200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Coordinator</a:t>
            </a:r>
            <a:r>
              <a:rPr lang="es-ES" dirty="0" smtClean="0">
                <a:solidFill>
                  <a:srgbClr val="002060"/>
                </a:solidFill>
              </a:rPr>
              <a:t> </a:t>
            </a:r>
            <a:r>
              <a:rPr lang="es-ES" sz="3200" b="1" kern="12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Role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84734" y="1926324"/>
            <a:ext cx="8064896" cy="5112568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b="1" dirty="0" smtClean="0"/>
              <a:t>National </a:t>
            </a:r>
            <a:r>
              <a:rPr lang="en-US" b="1" dirty="0"/>
              <a:t>Statistics </a:t>
            </a:r>
            <a:r>
              <a:rPr lang="en-US" b="1" dirty="0" smtClean="0"/>
              <a:t>Institute</a:t>
            </a:r>
          </a:p>
          <a:p>
            <a:pPr lvl="1"/>
            <a:endParaRPr lang="en-US" b="1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b="1" dirty="0"/>
              <a:t>Banco de </a:t>
            </a:r>
            <a:r>
              <a:rPr lang="en-US" b="1" dirty="0" err="1" smtClean="0"/>
              <a:t>España</a:t>
            </a:r>
            <a:endParaRPr lang="en-US" b="1" dirty="0" smtClean="0"/>
          </a:p>
          <a:p>
            <a:pPr lvl="1"/>
            <a:endParaRPr lang="en-US" b="1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b="1" dirty="0"/>
              <a:t>General State </a:t>
            </a:r>
            <a:r>
              <a:rPr lang="en-US" b="1" dirty="0" smtClean="0"/>
              <a:t>Comptroller</a:t>
            </a:r>
          </a:p>
          <a:p>
            <a:pPr lvl="1"/>
            <a:endParaRPr lang="en-US" b="1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b="1" dirty="0"/>
              <a:t>Tax Agency (AEAT)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1026" name="Picture 2" descr="http://www.injuve.es/sites/default/files/2015/21/convocatorias/logo_banc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969" y="2582197"/>
            <a:ext cx="209550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ogotipo Ine. Ir a página de inici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672" y="1841216"/>
            <a:ext cx="144780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ecretaría de Estado de Presupuestos y Gastos - Intervención General de la Administración del Estad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499" y="3721003"/>
            <a:ext cx="154305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Logo Agencia Tributari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033483"/>
            <a:ext cx="2619375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1115616" y="995229"/>
            <a:ext cx="48245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+mn-lt"/>
              </a:rPr>
              <a:t>Data produced </a:t>
            </a:r>
            <a:r>
              <a:rPr lang="en-US" dirty="0">
                <a:solidFill>
                  <a:srgbClr val="002060"/>
                </a:solidFill>
                <a:latin typeface="+mn-lt"/>
              </a:rPr>
              <a:t>by</a:t>
            </a:r>
            <a:r>
              <a:rPr lang="en-US" b="0" dirty="0">
                <a:solidFill>
                  <a:srgbClr val="002060"/>
                </a:solidFill>
                <a:latin typeface="+mn-lt"/>
              </a:rPr>
              <a:t>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7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Overview</a:t>
            </a:r>
            <a:endParaRPr lang="en-US" b="1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4" name="CuadroTexto 3"/>
          <p:cNvSpPr txBox="1"/>
          <p:nvPr/>
        </p:nvSpPr>
        <p:spPr>
          <a:xfrm>
            <a:off x="1115616" y="1863087"/>
            <a:ext cx="61926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From SDDS to SDDS Plus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chemeClr val="bg1">
                  <a:lumMod val="85000"/>
                </a:schemeClr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INE’s Coordinator Role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Technical Challenges</a:t>
            </a:r>
          </a:p>
          <a:p>
            <a:pPr marL="0" lvl="1" eaLnBrk="1" hangingPunct="1">
              <a:spcBef>
                <a:spcPct val="20000"/>
              </a:spcBef>
            </a:pPr>
            <a:endParaRPr lang="en-US" sz="1000" dirty="0" smtClean="0">
              <a:solidFill>
                <a:srgbClr val="002060"/>
              </a:solidFill>
              <a:latin typeface="+mn-lt"/>
            </a:endParaRPr>
          </a:p>
          <a:p>
            <a:pPr lvl="1" indent="-571500" eaLnBrk="1" hangingPunct="1">
              <a:spcBef>
                <a:spcPct val="20000"/>
              </a:spcBef>
              <a:buFontTx/>
              <a:buChar char="-"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Conclusions</a:t>
            </a:r>
            <a:endParaRPr lang="en-US" dirty="0">
              <a:solidFill>
                <a:schemeClr val="bg1">
                  <a:lumMod val="8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773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r" eaLnBrk="1" hangingPunct="1">
              <a:spcBef>
                <a:spcPct val="20000"/>
              </a:spcBef>
            </a:pPr>
            <a:r>
              <a:rPr lang="en-US" sz="3200" b="1" kern="12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Technical Challenges</a:t>
            </a:r>
            <a:endParaRPr lang="en-US" sz="3200" b="1" kern="12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2FD56D-11EB-4FAB-B19E-F03D453AC65D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4" name="Rectángulo 3"/>
          <p:cNvSpPr/>
          <p:nvPr/>
        </p:nvSpPr>
        <p:spPr>
          <a:xfrm>
            <a:off x="2051720" y="947661"/>
            <a:ext cx="24272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rgbClr val="002060"/>
                </a:solidFill>
                <a:latin typeface="+mn-lt"/>
              </a:rPr>
              <a:t>SDDS Plus </a:t>
            </a:r>
          </a:p>
        </p:txBody>
      </p:sp>
      <p:sp>
        <p:nvSpPr>
          <p:cNvPr id="6" name="Rectángulo 5"/>
          <p:cNvSpPr/>
          <p:nvPr/>
        </p:nvSpPr>
        <p:spPr>
          <a:xfrm>
            <a:off x="4051914" y="1851506"/>
            <a:ext cx="292560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dirty="0" smtClean="0">
                <a:solidFill>
                  <a:srgbClr val="002060"/>
                </a:solidFill>
                <a:latin typeface="+mn-lt"/>
              </a:rPr>
              <a:t>TECHNICAL</a:t>
            </a:r>
            <a:br>
              <a:rPr lang="es-ES" dirty="0" smtClean="0">
                <a:solidFill>
                  <a:srgbClr val="002060"/>
                </a:solidFill>
                <a:latin typeface="+mn-lt"/>
              </a:rPr>
            </a:br>
            <a:r>
              <a:rPr lang="es-ES" dirty="0" smtClean="0">
                <a:solidFill>
                  <a:srgbClr val="002060"/>
                </a:solidFill>
                <a:latin typeface="+mn-lt"/>
              </a:rPr>
              <a:t>CHALLENGES</a:t>
            </a:r>
            <a:endParaRPr lang="es-ES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919825" y="3508168"/>
            <a:ext cx="75844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Tx/>
              <a:buAutoNum type="arabicPeriod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Adapting Tempus 3 to SDMX</a:t>
            </a:r>
          </a:p>
          <a:p>
            <a:pPr marL="742950" indent="-742950">
              <a:buAutoNum type="arabicPeriod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Building data transmission systems</a:t>
            </a:r>
          </a:p>
          <a:p>
            <a:pPr marL="742950" indent="-742950">
              <a:buFontTx/>
              <a:buAutoNum type="arabicPeriod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Dissemination: NSDP and SDMX Web Service</a:t>
            </a:r>
          </a:p>
          <a:p>
            <a:pPr marL="742950" indent="-742950">
              <a:buFontTx/>
              <a:buAutoNum type="arabicPeriod"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Registering and notifying automatically</a:t>
            </a:r>
          </a:p>
        </p:txBody>
      </p:sp>
      <p:sp>
        <p:nvSpPr>
          <p:cNvPr id="8" name="Rectángulo 7"/>
          <p:cNvSpPr/>
          <p:nvPr/>
        </p:nvSpPr>
        <p:spPr>
          <a:xfrm>
            <a:off x="827584" y="3314986"/>
            <a:ext cx="7676731" cy="220224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lecha doblada hacia arriba 10"/>
          <p:cNvSpPr/>
          <p:nvPr/>
        </p:nvSpPr>
        <p:spPr>
          <a:xfrm rot="5400000">
            <a:off x="2943437" y="1699933"/>
            <a:ext cx="1053373" cy="964600"/>
          </a:xfrm>
          <a:prstGeom prst="bentUp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846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16177</TotalTime>
  <Words>554</Words>
  <Application>Microsoft Office PowerPoint</Application>
  <PresentationFormat>Presentación en pantalla (4:3)</PresentationFormat>
  <Paragraphs>210</Paragraphs>
  <Slides>24</Slides>
  <Notes>24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Univers</vt:lpstr>
      <vt:lpstr>1_Diseño personalizado</vt:lpstr>
      <vt:lpstr>Diseño personalizado</vt:lpstr>
      <vt:lpstr>Presentación de PowerPoint</vt:lpstr>
      <vt:lpstr>Overview</vt:lpstr>
      <vt:lpstr>Overview</vt:lpstr>
      <vt:lpstr>From SDDS to SDDS Plus</vt:lpstr>
      <vt:lpstr>From SDDS to SDDS Plus</vt:lpstr>
      <vt:lpstr>Overview</vt:lpstr>
      <vt:lpstr>INE’s Coordinator Role</vt:lpstr>
      <vt:lpstr>Overview</vt:lpstr>
      <vt:lpstr>Technical Challenges</vt:lpstr>
      <vt:lpstr>Challenge 1 Adapting Tempus 3 to SDMX</vt:lpstr>
      <vt:lpstr>Challenge 2 Building data transmission systems</vt:lpstr>
      <vt:lpstr>Challenge 3 Dissemination: NSDP and SDMX Web Service</vt:lpstr>
      <vt:lpstr>Challenge 3 Dissemination: NSDP y SDMX web service</vt:lpstr>
      <vt:lpstr>Challenge 3 Dissemination: NSDP y SDMX web service</vt:lpstr>
      <vt:lpstr>Challenge 3 Dissemination: NSDP y SDMX web service</vt:lpstr>
      <vt:lpstr>Challenge 4 Registering and notifying automatically</vt:lpstr>
      <vt:lpstr>Challenge 4 Registering and notifying automatically</vt:lpstr>
      <vt:lpstr>Challenge 4 Registering and notifying automatically</vt:lpstr>
      <vt:lpstr>Overview</vt:lpstr>
      <vt:lpstr>Conclusion</vt:lpstr>
      <vt:lpstr>Conclusion</vt:lpstr>
      <vt:lpstr>Conclusion</vt:lpstr>
      <vt:lpstr>Conclusion</vt:lpstr>
      <vt:lpstr>Thank you!</vt:lpstr>
    </vt:vector>
  </TitlesOfParts>
  <Company>ine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ine</dc:creator>
  <cp:lastModifiedBy>uban18</cp:lastModifiedBy>
  <cp:revision>897</cp:revision>
  <cp:lastPrinted>2015-03-30T06:20:25Z</cp:lastPrinted>
  <dcterms:created xsi:type="dcterms:W3CDTF">2012-10-15T09:41:05Z</dcterms:created>
  <dcterms:modified xsi:type="dcterms:W3CDTF">2015-09-25T06:43:47Z</dcterms:modified>
</cp:coreProperties>
</file>